
<file path=[Content_Types].xml><?xml version="1.0" encoding="utf-8"?>
<Types xmlns="http://schemas.openxmlformats.org/package/2006/content-types"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7.xml"/>
  <Override ContentType="application/vnd.openxmlformats-officedocument.presentationml.slide+xml" PartName="/ppt/slides/slide1.xml"/>
  <Override ContentType="application/vnd.openxmlformats-officedocument.presentationml.slide+xml" PartName="/ppt/slides/slide8.xml"/>
  <Override ContentType="application/vnd.openxmlformats-officedocument.presentationml.slide+xml" PartName="/ppt/slides/slide4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3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2" Type="http://schemas.openxmlformats.org/officeDocument/2006/relationships/presProps" Target="presProps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3" Type="http://schemas.openxmlformats.org/officeDocument/2006/relationships/tableStyles" Target="tableStyles.xml"/><Relationship Id="rId11" Type="http://schemas.openxmlformats.org/officeDocument/2006/relationships/slide" Target="slides/slide6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2914648"/>
            <a:ext cx="9144000" cy="2228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0" y="2914649"/>
            <a:ext cx="9144000" cy="0"/>
          </a:xfrm>
          <a:prstGeom prst="straightConnector1">
            <a:avLst/>
          </a:prstGeom>
          <a:noFill/>
          <a:ln cap="flat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685800" y="1618313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685800" y="2964777"/>
            <a:ext cx="7772400" cy="944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1pPr>
            <a:lvl2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2pPr>
            <a:lvl3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3pPr>
            <a:lvl4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4pPr>
            <a:lvl5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5pPr>
            <a:lvl6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6pPr>
            <a:lvl7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7pPr>
            <a:lvl8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8pPr>
            <a:lvl9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0"/>
            <a:ext cx="9144000" cy="11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0" y="1127679"/>
            <a:ext cx="9144000" cy="0"/>
          </a:xfrm>
          <a:prstGeom prst="straightConnector1">
            <a:avLst/>
          </a:prstGeom>
          <a:noFill/>
          <a:ln cap="flat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Shape 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0"/>
            <a:ext cx="9144000" cy="11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2" name="Shape 22"/>
          <p:cNvCxnSpPr/>
          <p:nvPr/>
        </p:nvCxnSpPr>
        <p:spPr>
          <a:xfrm>
            <a:off x="0" y="1127679"/>
            <a:ext cx="9144000" cy="0"/>
          </a:xfrm>
          <a:prstGeom prst="straightConnector1">
            <a:avLst/>
          </a:prstGeom>
          <a:noFill/>
          <a:ln cap="flat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" name="Shape 2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2" type="body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0" y="0"/>
            <a:ext cx="9144000" cy="11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9" name="Shape 29"/>
          <p:cNvCxnSpPr/>
          <p:nvPr/>
        </p:nvCxnSpPr>
        <p:spPr>
          <a:xfrm>
            <a:off x="0" y="1127679"/>
            <a:ext cx="9144000" cy="0"/>
          </a:xfrm>
          <a:prstGeom prst="straightConnector1">
            <a:avLst/>
          </a:prstGeom>
          <a:noFill/>
          <a:ln cap="flat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Shape 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4225081"/>
            <a:ext cx="9144000" cy="918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4" name="Shape 34"/>
          <p:cNvCxnSpPr/>
          <p:nvPr/>
        </p:nvCxnSpPr>
        <p:spPr>
          <a:xfrm>
            <a:off x="0" y="4225081"/>
            <a:ext cx="9144000" cy="0"/>
          </a:xfrm>
          <a:prstGeom prst="straightConnector1">
            <a:avLst/>
          </a:prstGeom>
          <a:noFill/>
          <a:ln cap="flat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" name="Shape 35"/>
          <p:cNvSpPr txBox="1"/>
          <p:nvPr>
            <p:ph idx="1" type="body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b="1" sz="36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buFont typeface="Trebuchet MS"/>
              <a:defRPr sz="3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buFont typeface="Trebuchet MS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Trebuchet MS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04.png"/><Relationship Id="rId3" Type="http://schemas.openxmlformats.org/officeDocument/2006/relationships/image" Target="../media/image00.png"/><Relationship Id="rId5" Type="http://schemas.openxmlformats.org/officeDocument/2006/relationships/image" Target="../media/image06.png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5.png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08.png"/><Relationship Id="rId3" Type="http://schemas.openxmlformats.org/officeDocument/2006/relationships/image" Target="../media/image07.png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ctrTitle"/>
          </p:nvPr>
        </p:nvSpPr>
        <p:spPr>
          <a:xfrm>
            <a:off x="685800" y="1618313"/>
            <a:ext cx="7772400" cy="12380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Data-Logger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Local Network</a:t>
            </a:r>
          </a:p>
        </p:txBody>
      </p:sp>
      <p:sp>
        <p:nvSpPr>
          <p:cNvPr id="41" name="Shape 41"/>
          <p:cNvSpPr txBox="1"/>
          <p:nvPr>
            <p:ph idx="1" type="subTitle"/>
          </p:nvPr>
        </p:nvSpPr>
        <p:spPr>
          <a:xfrm>
            <a:off x="685800" y="2964777"/>
            <a:ext cx="7772400" cy="944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Powered by Arduino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Overview </a:t>
            </a:r>
          </a:p>
        </p:txBody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Based on Arduino, a broaden used Micro Controller, we developed a data-logger which is featured by its low cost, long battery life but outcoming flexibility to read nearly every kind of sensors, and finally, upload logs to the cloud.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Overview: System topology</a:t>
            </a:r>
          </a:p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457200" y="1200150"/>
            <a:ext cx="4106699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Generally, this system is star network topology, contributed by multiple logging nodes and coordinators.</a:t>
            </a:r>
          </a:p>
        </p:txBody>
      </p:sp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1300" y="1318025"/>
            <a:ext cx="3595499" cy="356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500"/>
              <a:t>Feature: Flexible to different sensors</a:t>
            </a:r>
          </a:p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57200" y="1200150"/>
            <a:ext cx="3538199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600"/>
              <a:t>Arduino is designed for general usage, so our data-logger supports various of sensors, including temperature sensor, pressure sensor, moisture sensor, and more in the future.</a:t>
            </a:r>
          </a:p>
        </p:txBody>
      </p:sp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0725" y="1247275"/>
            <a:ext cx="1703299" cy="1084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/>
        </p:nvSpPr>
        <p:spPr>
          <a:xfrm>
            <a:off x="4285325" y="1253825"/>
            <a:ext cx="2758499" cy="52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MCP 9808 Temperature sensor</a:t>
            </a:r>
          </a:p>
        </p:txBody>
      </p:sp>
      <p:pic>
        <p:nvPicPr>
          <p:cNvPr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4275" y="2331775"/>
            <a:ext cx="1591824" cy="159182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6185525" y="2687900"/>
            <a:ext cx="2758499" cy="52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Decagon 5TE moisture sensor</a:t>
            </a:r>
          </a:p>
        </p:txBody>
      </p:sp>
      <p:pic>
        <p:nvPicPr>
          <p:cNvPr id="65" name="Shape 65"/>
          <p:cNvPicPr preferRelativeResize="0"/>
          <p:nvPr/>
        </p:nvPicPr>
        <p:blipFill rotWithShape="1">
          <a:blip r:embed="rId5">
            <a:alphaModFix/>
          </a:blip>
          <a:srcRect b="0" l="5356" r="0" t="0"/>
          <a:stretch/>
        </p:blipFill>
        <p:spPr>
          <a:xfrm>
            <a:off x="6976875" y="3717275"/>
            <a:ext cx="2033824" cy="142622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 txBox="1"/>
          <p:nvPr/>
        </p:nvSpPr>
        <p:spPr>
          <a:xfrm>
            <a:off x="4164600" y="4165637"/>
            <a:ext cx="2758499" cy="52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>
              <a:lnSpc>
                <a:spcPct val="37832"/>
              </a:lnSpc>
              <a:spcBef>
                <a:spcPts val="0"/>
              </a:spcBef>
              <a:buNone/>
            </a:pPr>
            <a:r>
              <a:rPr lang="en"/>
              <a:t>Honeywell  26PCBFA6D Pressure Sensor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Feature: Long battery life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457200" y="1200150"/>
            <a:ext cx="41124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Each data-logging node is powered by Li-ion battery and connected to a solar panel. According to test in the campus, the node can be always on.</a:t>
            </a:r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9000" y="1245975"/>
            <a:ext cx="2796700" cy="367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Feature: Store data in Safe way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457200" y="1200150"/>
            <a:ext cx="41235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Not Safe way but the safe way.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Every hour the data-logging node collect the data, it always store them in a micro SD card.</a:t>
            </a:r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5366012" y="1985950"/>
            <a:ext cx="3320524" cy="215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Feature: Local Network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457200" y="1200150"/>
            <a:ext cx="3874199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/>
              <a:t>Each data-logging node is not lonely, because multiple nodes and an coordinator can form a local network based on XBee, and coordinator also has GPRS board on it to collect logs from every node, upload them into cloud.</a:t>
            </a: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659079" y="942046"/>
            <a:ext cx="1839749" cy="24392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6826425" y="1259400"/>
            <a:ext cx="2162100" cy="1804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Coordinator.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Has XBee and GPRS board.</a:t>
            </a:r>
          </a:p>
        </p:txBody>
      </p:sp>
      <p:pic>
        <p:nvPicPr>
          <p:cNvPr id="89" name="Shape 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1399" y="3198675"/>
            <a:ext cx="2679300" cy="17271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 txBox="1"/>
          <p:nvPr/>
        </p:nvSpPr>
        <p:spPr>
          <a:xfrm>
            <a:off x="7010700" y="3198675"/>
            <a:ext cx="2162100" cy="1804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Data-logging node.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Has XBee and Sensor extension board.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Feature: Low cost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457200" y="1200150"/>
            <a:ext cx="4134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The BOM (bill of material) of  one data logging node only costs lower than  $75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(Expensive sensors exclusive)</a:t>
            </a:r>
          </a:p>
        </p:txBody>
      </p:sp>
      <p:pic>
        <p:nvPicPr>
          <p:cNvPr id="97" name="Shape 97"/>
          <p:cNvPicPr preferRelativeResize="0"/>
          <p:nvPr/>
        </p:nvPicPr>
        <p:blipFill rotWithShape="1">
          <a:blip r:embed="rId3">
            <a:alphaModFix/>
          </a:blip>
          <a:srcRect b="0" l="0" r="14617" t="5347"/>
          <a:stretch/>
        </p:blipFill>
        <p:spPr>
          <a:xfrm>
            <a:off x="4524100" y="1404300"/>
            <a:ext cx="4542500" cy="307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khaki">
  <a:themeElements>
    <a:clrScheme name="Custom 349">
      <a:dk1>
        <a:srgbClr val="262626"/>
      </a:dk1>
      <a:lt1>
        <a:srgbClr val="E6D6BD"/>
      </a:lt1>
      <a:dk2>
        <a:srgbClr val="535353"/>
      </a:dk2>
      <a:lt2>
        <a:srgbClr val="B4AD9E"/>
      </a:lt2>
      <a:accent1>
        <a:srgbClr val="ADB48E"/>
      </a:accent1>
      <a:accent2>
        <a:srgbClr val="867961"/>
      </a:accent2>
      <a:accent3>
        <a:srgbClr val="CBB680"/>
      </a:accent3>
      <a:accent4>
        <a:srgbClr val="78A3C0"/>
      </a:accent4>
      <a:accent5>
        <a:srgbClr val="C0AE91"/>
      </a:accent5>
      <a:accent6>
        <a:srgbClr val="668874"/>
      </a:accent6>
      <a:hlink>
        <a:srgbClr val="4B94B3"/>
      </a:hlink>
      <a:folHlink>
        <a:srgbClr val="41414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